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0" r:id="rId11"/>
    <p:sldId id="268" r:id="rId12"/>
    <p:sldId id="269" r:id="rId13"/>
    <p:sldId id="270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966"/>
    <a:srgbClr val="E9E7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‹nº›</a:t>
            </a:fld>
            <a:endParaRPr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4/7/2010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EAB1635-7AB6-4A02-8F63-2344453D2D8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4/7/2010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4/7/2010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4/7/2010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4/7/2010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4/7/2010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‹nº›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spaber.uspnet.usp.br/jorusp/wp-content/uploads/2009/09/cidade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379" r="10374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Cidade Saudável, Sociedade Feliz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2060"/>
                </a:solidFill>
              </a:rPr>
              <a:t>Uma visão sistêmica da cidade como promotora da saúde social</a:t>
            </a:r>
            <a:endParaRPr lang="pt-B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ESCOLHAS DA CIDADE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71670" y="171448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COMO SUPORTE A QUALIDADE DE VIDA</a:t>
            </a:r>
            <a:endParaRPr lang="pt-BR" dirty="0"/>
          </a:p>
        </p:txBody>
      </p:sp>
      <p:pic>
        <p:nvPicPr>
          <p:cNvPr id="7" name="Picture 6" descr="http://images.uncyc.org/commons/9/97/Fav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30"/>
            <a:ext cx="2571767" cy="1928826"/>
          </a:xfrm>
          <a:prstGeom prst="rect">
            <a:avLst/>
          </a:prstGeom>
          <a:noFill/>
        </p:spPr>
      </p:pic>
      <p:pic>
        <p:nvPicPr>
          <p:cNvPr id="6146" name="Picture 2" descr="http://www.patobranco.pr.gov.br/admin/arquivo/noticias/fotos/448/dest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285992"/>
            <a:ext cx="3071834" cy="2050449"/>
          </a:xfrm>
          <a:prstGeom prst="rect">
            <a:avLst/>
          </a:prstGeom>
          <a:noFill/>
        </p:spPr>
      </p:pic>
      <p:sp>
        <p:nvSpPr>
          <p:cNvPr id="9" name="Seta dobrada para cima 8"/>
          <p:cNvSpPr/>
          <p:nvPr/>
        </p:nvSpPr>
        <p:spPr>
          <a:xfrm rot="5400000">
            <a:off x="4750595" y="2821777"/>
            <a:ext cx="857256" cy="50006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dobrada para cima 9"/>
          <p:cNvSpPr/>
          <p:nvPr/>
        </p:nvSpPr>
        <p:spPr>
          <a:xfrm rot="5400000" flipV="1">
            <a:off x="3040845" y="2817015"/>
            <a:ext cx="857256" cy="5095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000496" y="285749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</a:t>
            </a:r>
            <a:endParaRPr lang="pt-BR" dirty="0"/>
          </a:p>
        </p:txBody>
      </p:sp>
      <p:pic>
        <p:nvPicPr>
          <p:cNvPr id="6148" name="Picture 4" descr="http://www.ecodebate.com.br/foto/lixa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72008"/>
            <a:ext cx="2786082" cy="2034011"/>
          </a:xfrm>
          <a:prstGeom prst="rect">
            <a:avLst/>
          </a:prstGeom>
          <a:noFill/>
        </p:spPr>
      </p:pic>
      <p:sp>
        <p:nvSpPr>
          <p:cNvPr id="13" name="Seta dobrada para cima 12"/>
          <p:cNvSpPr/>
          <p:nvPr/>
        </p:nvSpPr>
        <p:spPr>
          <a:xfrm rot="5400000" flipV="1">
            <a:off x="3165773" y="5190099"/>
            <a:ext cx="857256" cy="5095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50" name="Picture 6" descr="http://www.sobiologia.com.br/figuras/Solo/aterr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572008"/>
            <a:ext cx="3357586" cy="2063389"/>
          </a:xfrm>
          <a:prstGeom prst="rect">
            <a:avLst/>
          </a:prstGeom>
          <a:noFill/>
        </p:spPr>
      </p:pic>
      <p:sp>
        <p:nvSpPr>
          <p:cNvPr id="15" name="Seta dobrada para cima 14"/>
          <p:cNvSpPr/>
          <p:nvPr/>
        </p:nvSpPr>
        <p:spPr>
          <a:xfrm rot="5400000">
            <a:off x="4393405" y="5179231"/>
            <a:ext cx="857256" cy="50006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857620" y="521495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357554" y="371475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 Black" pitchFamily="34" charset="0"/>
              </a:rPr>
              <a:t>ESPAÇOS PÚBLICOS</a:t>
            </a:r>
            <a:endParaRPr lang="pt-BR" sz="1200" dirty="0">
              <a:latin typeface="Arial Black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357554" y="6000768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 Black" pitchFamily="34" charset="0"/>
              </a:rPr>
              <a:t>MEIO AMBIENTE</a:t>
            </a:r>
            <a:endParaRPr lang="pt-BR" sz="1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ESCOLHAS DA CIDADE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71670" y="171448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COMO SUPORTE A QUALIDADE DE VIDA</a:t>
            </a:r>
            <a:endParaRPr lang="pt-BR" dirty="0"/>
          </a:p>
        </p:txBody>
      </p:sp>
      <p:sp>
        <p:nvSpPr>
          <p:cNvPr id="9" name="Seta dobrada para cima 8"/>
          <p:cNvSpPr/>
          <p:nvPr/>
        </p:nvSpPr>
        <p:spPr>
          <a:xfrm rot="5400000">
            <a:off x="4750595" y="2821777"/>
            <a:ext cx="857256" cy="50006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dobrada para cima 9"/>
          <p:cNvSpPr/>
          <p:nvPr/>
        </p:nvSpPr>
        <p:spPr>
          <a:xfrm rot="5400000" flipV="1">
            <a:off x="3040845" y="2817015"/>
            <a:ext cx="857256" cy="5095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000496" y="285749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</a:t>
            </a:r>
            <a:endParaRPr lang="pt-BR" dirty="0"/>
          </a:p>
        </p:txBody>
      </p:sp>
      <p:sp>
        <p:nvSpPr>
          <p:cNvPr id="13" name="Seta dobrada para cima 12"/>
          <p:cNvSpPr/>
          <p:nvPr/>
        </p:nvSpPr>
        <p:spPr>
          <a:xfrm rot="5400000" flipV="1">
            <a:off x="3165773" y="5190099"/>
            <a:ext cx="857256" cy="5095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dobrada para cima 14"/>
          <p:cNvSpPr/>
          <p:nvPr/>
        </p:nvSpPr>
        <p:spPr>
          <a:xfrm rot="5400000">
            <a:off x="4393405" y="5179231"/>
            <a:ext cx="857256" cy="50006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857620" y="521495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357554" y="371475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 Black" pitchFamily="34" charset="0"/>
              </a:rPr>
              <a:t>TRANSPORTE</a:t>
            </a:r>
            <a:endParaRPr lang="pt-BR" sz="1200" dirty="0">
              <a:latin typeface="Arial Black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357554" y="6000768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 Black" pitchFamily="34" charset="0"/>
              </a:rPr>
              <a:t>TRABALHO</a:t>
            </a:r>
            <a:endParaRPr lang="pt-BR" sz="1200" dirty="0">
              <a:latin typeface="Arial Black" pitchFamily="34" charset="0"/>
            </a:endParaRPr>
          </a:p>
        </p:txBody>
      </p:sp>
      <p:pic>
        <p:nvPicPr>
          <p:cNvPr id="35842" name="Picture 2" descr="http://g1.globo.com/Noticias/Brasil/foto/0,,21201999-EX,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00306"/>
            <a:ext cx="2651112" cy="1767408"/>
          </a:xfrm>
          <a:prstGeom prst="rect">
            <a:avLst/>
          </a:prstGeom>
          <a:noFill/>
        </p:spPr>
      </p:pic>
      <p:pic>
        <p:nvPicPr>
          <p:cNvPr id="35844" name="Picture 4" descr="http://www.copa2014.org.br/midia/noticias/de_onibus_a_monotrilho__melhoria_no_transporte_urbano_2072009-14444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327244"/>
            <a:ext cx="2714644" cy="2034914"/>
          </a:xfrm>
          <a:prstGeom prst="rect">
            <a:avLst/>
          </a:prstGeom>
          <a:noFill/>
        </p:spPr>
      </p:pic>
      <p:pic>
        <p:nvPicPr>
          <p:cNvPr id="35848" name="Picture 8" descr="http://ipt.olhares.com/data/big/93/933936.jpg"/>
          <p:cNvPicPr>
            <a:picLocks noChangeAspect="1" noChangeArrowheads="1"/>
          </p:cNvPicPr>
          <p:nvPr/>
        </p:nvPicPr>
        <p:blipFill>
          <a:blip r:embed="rId5" cstate="print"/>
          <a:srcRect l="14286" r="7143"/>
          <a:stretch>
            <a:fillRect/>
          </a:stretch>
        </p:blipFill>
        <p:spPr bwMode="auto">
          <a:xfrm>
            <a:off x="1714480" y="4643446"/>
            <a:ext cx="1571636" cy="1501531"/>
          </a:xfrm>
          <a:prstGeom prst="rect">
            <a:avLst/>
          </a:prstGeom>
          <a:noFill/>
        </p:spPr>
      </p:pic>
      <p:pic>
        <p:nvPicPr>
          <p:cNvPr id="35846" name="Picture 6" descr="http://blog.cancaonova.com/padreanderson/files/2009/08/7d04703d-4154-44e8-8d52-2f366e4c94ba_trabalho_escravo_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714884"/>
            <a:ext cx="1714480" cy="1972826"/>
          </a:xfrm>
          <a:prstGeom prst="rect">
            <a:avLst/>
          </a:prstGeom>
          <a:noFill/>
        </p:spPr>
      </p:pic>
      <p:pic>
        <p:nvPicPr>
          <p:cNvPr id="35852" name="Picture 12" descr="http://www.vidaurgente.org.br/uploaded_files/images/16_e_17-05_-_Capacita%C3%A7%C3%A3o_Volunt%C3%A1rios_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3" y="4682673"/>
            <a:ext cx="2571768" cy="1927884"/>
          </a:xfrm>
          <a:prstGeom prst="rect">
            <a:avLst/>
          </a:prstGeom>
          <a:noFill/>
        </p:spPr>
      </p:pic>
      <p:pic>
        <p:nvPicPr>
          <p:cNvPr id="35850" name="Picture 10" descr="http://200.238.112.36/capacitacao/arquivos/programadecapacitaca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6143644"/>
            <a:ext cx="1143008" cy="623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janainaejose.pbworks.com/f/1177097337/peixes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00306"/>
            <a:ext cx="2428892" cy="16701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ESCOLHAS DA CIDADE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71670" y="171448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COMO SUPORTE A QUALIDADE DE VIDA</a:t>
            </a:r>
            <a:endParaRPr lang="pt-BR" dirty="0"/>
          </a:p>
        </p:txBody>
      </p:sp>
      <p:sp>
        <p:nvSpPr>
          <p:cNvPr id="9" name="Seta dobrada para cima 8"/>
          <p:cNvSpPr/>
          <p:nvPr/>
        </p:nvSpPr>
        <p:spPr>
          <a:xfrm rot="5400000">
            <a:off x="4750595" y="2821777"/>
            <a:ext cx="857256" cy="50006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dobrada para cima 9"/>
          <p:cNvSpPr/>
          <p:nvPr/>
        </p:nvSpPr>
        <p:spPr>
          <a:xfrm rot="5400000" flipV="1">
            <a:off x="3040845" y="2817015"/>
            <a:ext cx="857256" cy="5095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000496" y="285749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</a:t>
            </a:r>
            <a:endParaRPr lang="pt-BR" dirty="0"/>
          </a:p>
        </p:txBody>
      </p:sp>
      <p:sp>
        <p:nvSpPr>
          <p:cNvPr id="13" name="Seta dobrada para cima 12"/>
          <p:cNvSpPr/>
          <p:nvPr/>
        </p:nvSpPr>
        <p:spPr>
          <a:xfrm rot="5400000" flipV="1">
            <a:off x="3165773" y="5190099"/>
            <a:ext cx="857256" cy="5095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dobrada para cima 14"/>
          <p:cNvSpPr/>
          <p:nvPr/>
        </p:nvSpPr>
        <p:spPr>
          <a:xfrm rot="5400000">
            <a:off x="4393405" y="5179231"/>
            <a:ext cx="857256" cy="50006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857620" y="521495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357554" y="371475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 Black" pitchFamily="34" charset="0"/>
              </a:rPr>
              <a:t>água</a:t>
            </a:r>
            <a:endParaRPr lang="pt-BR" sz="1200" dirty="0">
              <a:latin typeface="Arial Black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357554" y="6000768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 Black" pitchFamily="34" charset="0"/>
              </a:rPr>
              <a:t>esgoto</a:t>
            </a:r>
            <a:endParaRPr lang="pt-BR" sz="1200" dirty="0">
              <a:latin typeface="Arial Black" pitchFamily="34" charset="0"/>
            </a:endParaRPr>
          </a:p>
        </p:txBody>
      </p:sp>
      <p:pic>
        <p:nvPicPr>
          <p:cNvPr id="37890" name="Picture 2" descr="http://negocios.maiadigital.pt/hst/sinalizacao_seguranca/proibicao/sinais_proibicao/image.03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000240"/>
            <a:ext cx="1000132" cy="1025136"/>
          </a:xfrm>
          <a:prstGeom prst="rect">
            <a:avLst/>
          </a:prstGeom>
          <a:noFill/>
        </p:spPr>
      </p:pic>
      <p:pic>
        <p:nvPicPr>
          <p:cNvPr id="37894" name="Picture 6" descr="http://www.portalodm.com.br/images/noticias/2009-03-23_mundo-esta-longe-de-acesso-a-agua-potavel-diz-relatorio-da-onu_g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357430"/>
            <a:ext cx="3257261" cy="2041365"/>
          </a:xfrm>
          <a:prstGeom prst="rect">
            <a:avLst/>
          </a:prstGeom>
          <a:noFill/>
        </p:spPr>
      </p:pic>
      <p:pic>
        <p:nvPicPr>
          <p:cNvPr id="37896" name="Picture 8" descr="http://www.mp.go.gov.br/portalweb/hp/9/img/esgotos_a_ceu_aberto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486283"/>
            <a:ext cx="2786082" cy="2228865"/>
          </a:xfrm>
          <a:prstGeom prst="rect">
            <a:avLst/>
          </a:prstGeom>
          <a:noFill/>
        </p:spPr>
      </p:pic>
      <p:pic>
        <p:nvPicPr>
          <p:cNvPr id="37898" name="Picture 10" descr="http://www.copav.com.br/Fotos_2/sanea_interna.jpg"/>
          <p:cNvPicPr>
            <a:picLocks noChangeAspect="1" noChangeArrowheads="1"/>
          </p:cNvPicPr>
          <p:nvPr/>
        </p:nvPicPr>
        <p:blipFill>
          <a:blip r:embed="rId7" cstate="print"/>
          <a:srcRect l="25806" r="19355"/>
          <a:stretch>
            <a:fillRect/>
          </a:stretch>
        </p:blipFill>
        <p:spPr bwMode="auto">
          <a:xfrm>
            <a:off x="5429256" y="5072074"/>
            <a:ext cx="1214446" cy="1660934"/>
          </a:xfrm>
          <a:prstGeom prst="rect">
            <a:avLst/>
          </a:prstGeom>
          <a:noFill/>
        </p:spPr>
      </p:pic>
      <p:pic>
        <p:nvPicPr>
          <p:cNvPr id="37900" name="Picture 12" descr="http://jornalternativa.files.wordpress.com/2009/11/estacaotratamentoesgot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4786322"/>
            <a:ext cx="273951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ESCOLHAS DA CIDADE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71670" y="171448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COMO SUPORTE A QUALIDADE DE VIDA</a:t>
            </a:r>
            <a:endParaRPr lang="pt-BR" dirty="0"/>
          </a:p>
        </p:txBody>
      </p:sp>
      <p:sp>
        <p:nvSpPr>
          <p:cNvPr id="9" name="Seta dobrada para cima 8"/>
          <p:cNvSpPr/>
          <p:nvPr/>
        </p:nvSpPr>
        <p:spPr>
          <a:xfrm rot="5400000">
            <a:off x="4750595" y="2821777"/>
            <a:ext cx="857256" cy="50006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dobrada para cima 9"/>
          <p:cNvSpPr/>
          <p:nvPr/>
        </p:nvSpPr>
        <p:spPr>
          <a:xfrm rot="5400000" flipV="1">
            <a:off x="3040845" y="2817015"/>
            <a:ext cx="857256" cy="5095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000496" y="285749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</a:t>
            </a:r>
            <a:endParaRPr lang="pt-BR" dirty="0"/>
          </a:p>
        </p:txBody>
      </p:sp>
      <p:sp>
        <p:nvSpPr>
          <p:cNvPr id="13" name="Seta dobrada para cima 12"/>
          <p:cNvSpPr/>
          <p:nvPr/>
        </p:nvSpPr>
        <p:spPr>
          <a:xfrm rot="5400000" flipV="1">
            <a:off x="3165773" y="5190099"/>
            <a:ext cx="857256" cy="5095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dobrada para cima 14"/>
          <p:cNvSpPr/>
          <p:nvPr/>
        </p:nvSpPr>
        <p:spPr>
          <a:xfrm rot="5400000">
            <a:off x="4393405" y="5179231"/>
            <a:ext cx="857256" cy="50006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857620" y="521495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357554" y="3714752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 Black" pitchFamily="34" charset="0"/>
              </a:rPr>
              <a:t>violência</a:t>
            </a:r>
            <a:endParaRPr lang="pt-BR" sz="1200" dirty="0">
              <a:latin typeface="Arial Black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357554" y="6000768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 Black" pitchFamily="34" charset="0"/>
              </a:rPr>
              <a:t>educação</a:t>
            </a:r>
            <a:endParaRPr lang="pt-BR" sz="1200" dirty="0">
              <a:latin typeface="Arial Black" pitchFamily="34" charset="0"/>
            </a:endParaRPr>
          </a:p>
        </p:txBody>
      </p:sp>
      <p:pic>
        <p:nvPicPr>
          <p:cNvPr id="39938" name="Picture 2" descr="http://www.comunidadesegura.org/files/active/0/FNS_por_FernandoTor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094" y="2357430"/>
            <a:ext cx="1318202" cy="2214578"/>
          </a:xfrm>
          <a:prstGeom prst="rect">
            <a:avLst/>
          </a:prstGeom>
          <a:noFill/>
        </p:spPr>
      </p:pic>
      <p:pic>
        <p:nvPicPr>
          <p:cNvPr id="39940" name="Picture 4" descr="Estudante fica no meio do caminho enquanto PM avança para conter manifestação na U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00240"/>
            <a:ext cx="1857388" cy="1655426"/>
          </a:xfrm>
          <a:prstGeom prst="rect">
            <a:avLst/>
          </a:prstGeom>
          <a:noFill/>
        </p:spPr>
      </p:pic>
      <p:pic>
        <p:nvPicPr>
          <p:cNvPr id="39942" name="Picture 6" descr="http://www.insular.com.br/images/9788574744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143248"/>
            <a:ext cx="1000132" cy="1422900"/>
          </a:xfrm>
          <a:prstGeom prst="rect">
            <a:avLst/>
          </a:prstGeom>
          <a:noFill/>
        </p:spPr>
      </p:pic>
      <p:pic>
        <p:nvPicPr>
          <p:cNvPr id="39944" name="Picture 8" descr="http://www.saojoaquimdabarra.sp.gov.br/noticias/images/noticia350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143116"/>
            <a:ext cx="2143140" cy="1607355"/>
          </a:xfrm>
          <a:prstGeom prst="rect">
            <a:avLst/>
          </a:prstGeom>
          <a:noFill/>
        </p:spPr>
      </p:pic>
      <p:pic>
        <p:nvPicPr>
          <p:cNvPr id="39946" name="Picture 10" descr="http://www.saojoaquimdabarra.sp.gov.br/noticias/images/noticia350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3286124"/>
            <a:ext cx="1809762" cy="1357322"/>
          </a:xfrm>
          <a:prstGeom prst="rect">
            <a:avLst/>
          </a:prstGeom>
          <a:noFill/>
        </p:spPr>
      </p:pic>
      <p:pic>
        <p:nvPicPr>
          <p:cNvPr id="39948" name="Picture 12" descr="http://1.bp.blogspot.com/_jHiPGQxAOKA/SedmyIWXYrI/AAAAAAAABS0/xxp1E_09bDU/s400/pris%C3%A3o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2928934"/>
            <a:ext cx="2000264" cy="1500198"/>
          </a:xfrm>
          <a:prstGeom prst="rect">
            <a:avLst/>
          </a:prstGeom>
          <a:noFill/>
        </p:spPr>
      </p:pic>
      <p:pic>
        <p:nvPicPr>
          <p:cNvPr id="39950" name="Picture 14" descr="http://3.bp.blogspot.com/_z7c8Vh7pZqs/SikRUZUWUqI/AAAAAAAAFq0/sLuCS4oCIgo/s400/educa%C3%A7%C3%A3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4714884"/>
            <a:ext cx="2738462" cy="2053847"/>
          </a:xfrm>
          <a:prstGeom prst="rect">
            <a:avLst/>
          </a:prstGeom>
          <a:noFill/>
        </p:spPr>
      </p:pic>
      <p:pic>
        <p:nvPicPr>
          <p:cNvPr id="39952" name="Picture 16" descr="http://www.alemtemporeal.com.br/_EDITORIAS/cidade/6740_img_chamad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4714884"/>
            <a:ext cx="2786050" cy="208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acalzonquitao.files.wordpress.com/2008/08/favela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429000"/>
            <a:ext cx="2500330" cy="2915837"/>
          </a:xfrm>
          <a:prstGeom prst="rect">
            <a:avLst/>
          </a:prstGeom>
          <a:noFill/>
        </p:spPr>
      </p:pic>
      <p:pic>
        <p:nvPicPr>
          <p:cNvPr id="2052" name="Picture 4" descr="http://farm3.static.flickr.com/2037/2243424498_9c6122637a.jpg?v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00372"/>
            <a:ext cx="3714776" cy="27860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queremos.....</a:t>
            </a:r>
            <a:endParaRPr lang="en-US" dirty="0"/>
          </a:p>
        </p:txBody>
      </p:sp>
      <p:pic>
        <p:nvPicPr>
          <p:cNvPr id="2050" name="Picture 2" descr="http://i252.photobucket.com/albums/hh8/eliuccb/100alegria2_35m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785926"/>
            <a:ext cx="2286016" cy="1714512"/>
          </a:xfrm>
          <a:prstGeom prst="rect">
            <a:avLst/>
          </a:prstGeom>
          <a:noFill/>
        </p:spPr>
      </p:pic>
      <p:pic>
        <p:nvPicPr>
          <p:cNvPr id="2054" name="Picture 6" descr="http://2.bp.blogspot.com/_sOYYllkPfJA/SF-CKqO-JRI/AAAAAAAABeA/HgbtgmduVkU/s400/000343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428736"/>
            <a:ext cx="2357454" cy="2405565"/>
          </a:xfrm>
          <a:prstGeom prst="rect">
            <a:avLst/>
          </a:prstGeom>
          <a:noFill/>
        </p:spPr>
      </p:pic>
      <p:pic>
        <p:nvPicPr>
          <p:cNvPr id="2056" name="Picture 8" descr="http://troll-urbano.weblog.com.pt/arquivo/grad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3214686"/>
            <a:ext cx="2214578" cy="1596321"/>
          </a:xfrm>
          <a:prstGeom prst="rect">
            <a:avLst/>
          </a:prstGeom>
          <a:noFill/>
        </p:spPr>
      </p:pic>
      <p:sp>
        <p:nvSpPr>
          <p:cNvPr id="11" name="Forma livre 10"/>
          <p:cNvSpPr/>
          <p:nvPr/>
        </p:nvSpPr>
        <p:spPr>
          <a:xfrm>
            <a:off x="625231" y="1370298"/>
            <a:ext cx="3803487" cy="5030502"/>
          </a:xfrm>
          <a:custGeom>
            <a:avLst/>
            <a:gdLst>
              <a:gd name="connsiteX0" fmla="*/ 1289538 w 3803487"/>
              <a:gd name="connsiteY0" fmla="*/ 28656 h 5030502"/>
              <a:gd name="connsiteX1" fmla="*/ 2852615 w 3803487"/>
              <a:gd name="connsiteY1" fmla="*/ 247487 h 5030502"/>
              <a:gd name="connsiteX2" fmla="*/ 3665415 w 3803487"/>
              <a:gd name="connsiteY2" fmla="*/ 1513579 h 5030502"/>
              <a:gd name="connsiteX3" fmla="*/ 3641969 w 3803487"/>
              <a:gd name="connsiteY3" fmla="*/ 4006687 h 5030502"/>
              <a:gd name="connsiteX4" fmla="*/ 2696307 w 3803487"/>
              <a:gd name="connsiteY4" fmla="*/ 4905456 h 5030502"/>
              <a:gd name="connsiteX5" fmla="*/ 0 w 3803487"/>
              <a:gd name="connsiteY5" fmla="*/ 4756964 h 503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3487" h="5030502">
                <a:moveTo>
                  <a:pt x="1289538" y="28656"/>
                </a:moveTo>
                <a:cubicBezTo>
                  <a:pt x="1873087" y="14328"/>
                  <a:pt x="2456636" y="0"/>
                  <a:pt x="2852615" y="247487"/>
                </a:cubicBezTo>
                <a:cubicBezTo>
                  <a:pt x="3248594" y="494974"/>
                  <a:pt x="3533856" y="887046"/>
                  <a:pt x="3665415" y="1513579"/>
                </a:cubicBezTo>
                <a:cubicBezTo>
                  <a:pt x="3796974" y="2140112"/>
                  <a:pt x="3803487" y="3441374"/>
                  <a:pt x="3641969" y="4006687"/>
                </a:cubicBezTo>
                <a:cubicBezTo>
                  <a:pt x="3480451" y="4572000"/>
                  <a:pt x="3303302" y="4780410"/>
                  <a:pt x="2696307" y="4905456"/>
                </a:cubicBezTo>
                <a:cubicBezTo>
                  <a:pt x="2089312" y="5030502"/>
                  <a:pt x="1044656" y="4893733"/>
                  <a:pt x="0" y="4756964"/>
                </a:cubicBezTo>
              </a:path>
            </a:pathLst>
          </a:custGeom>
          <a:ln w="76200">
            <a:solidFill>
              <a:srgbClr val="00206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 flipH="1">
            <a:off x="4517620" y="1285859"/>
            <a:ext cx="3126213" cy="5281677"/>
          </a:xfrm>
          <a:custGeom>
            <a:avLst/>
            <a:gdLst>
              <a:gd name="connsiteX0" fmla="*/ 1289538 w 3803487"/>
              <a:gd name="connsiteY0" fmla="*/ 28656 h 5030502"/>
              <a:gd name="connsiteX1" fmla="*/ 2852615 w 3803487"/>
              <a:gd name="connsiteY1" fmla="*/ 247487 h 5030502"/>
              <a:gd name="connsiteX2" fmla="*/ 3665415 w 3803487"/>
              <a:gd name="connsiteY2" fmla="*/ 1513579 h 5030502"/>
              <a:gd name="connsiteX3" fmla="*/ 3641969 w 3803487"/>
              <a:gd name="connsiteY3" fmla="*/ 4006687 h 5030502"/>
              <a:gd name="connsiteX4" fmla="*/ 2696307 w 3803487"/>
              <a:gd name="connsiteY4" fmla="*/ 4905456 h 5030502"/>
              <a:gd name="connsiteX5" fmla="*/ 0 w 3803487"/>
              <a:gd name="connsiteY5" fmla="*/ 4756964 h 5030502"/>
              <a:gd name="connsiteX0" fmla="*/ 1289538 w 3809289"/>
              <a:gd name="connsiteY0" fmla="*/ 28656 h 4893733"/>
              <a:gd name="connsiteX1" fmla="*/ 2852615 w 3809289"/>
              <a:gd name="connsiteY1" fmla="*/ 247487 h 4893733"/>
              <a:gd name="connsiteX2" fmla="*/ 3665415 w 3809289"/>
              <a:gd name="connsiteY2" fmla="*/ 1513579 h 4893733"/>
              <a:gd name="connsiteX3" fmla="*/ 3641969 w 3809289"/>
              <a:gd name="connsiteY3" fmla="*/ 4006687 h 4893733"/>
              <a:gd name="connsiteX4" fmla="*/ 2661496 w 3809289"/>
              <a:gd name="connsiteY4" fmla="*/ 4500975 h 4893733"/>
              <a:gd name="connsiteX5" fmla="*/ 0 w 3809289"/>
              <a:gd name="connsiteY5" fmla="*/ 4756964 h 4893733"/>
              <a:gd name="connsiteX0" fmla="*/ 1289538 w 3804697"/>
              <a:gd name="connsiteY0" fmla="*/ 28656 h 4893733"/>
              <a:gd name="connsiteX1" fmla="*/ 2852615 w 3804697"/>
              <a:gd name="connsiteY1" fmla="*/ 247487 h 4893733"/>
              <a:gd name="connsiteX2" fmla="*/ 3665415 w 3804697"/>
              <a:gd name="connsiteY2" fmla="*/ 1513579 h 4893733"/>
              <a:gd name="connsiteX3" fmla="*/ 3637377 w 3804697"/>
              <a:gd name="connsiteY3" fmla="*/ 3905259 h 4893733"/>
              <a:gd name="connsiteX4" fmla="*/ 2661496 w 3804697"/>
              <a:gd name="connsiteY4" fmla="*/ 4500975 h 4893733"/>
              <a:gd name="connsiteX5" fmla="*/ 0 w 3804697"/>
              <a:gd name="connsiteY5" fmla="*/ 4756964 h 4893733"/>
              <a:gd name="connsiteX0" fmla="*/ 1289538 w 3804697"/>
              <a:gd name="connsiteY0" fmla="*/ 28656 h 4893733"/>
              <a:gd name="connsiteX1" fmla="*/ 2852615 w 3804697"/>
              <a:gd name="connsiteY1" fmla="*/ 247487 h 4893733"/>
              <a:gd name="connsiteX2" fmla="*/ 3665415 w 3804697"/>
              <a:gd name="connsiteY2" fmla="*/ 1513579 h 4893733"/>
              <a:gd name="connsiteX3" fmla="*/ 3637377 w 3804697"/>
              <a:gd name="connsiteY3" fmla="*/ 3905259 h 4893733"/>
              <a:gd name="connsiteX4" fmla="*/ 2661496 w 3804697"/>
              <a:gd name="connsiteY4" fmla="*/ 4500975 h 4893733"/>
              <a:gd name="connsiteX5" fmla="*/ 0 w 3804697"/>
              <a:gd name="connsiteY5" fmla="*/ 4756964 h 4893733"/>
              <a:gd name="connsiteX0" fmla="*/ 1289538 w 3804697"/>
              <a:gd name="connsiteY0" fmla="*/ 28656 h 4893733"/>
              <a:gd name="connsiteX1" fmla="*/ 2852615 w 3804697"/>
              <a:gd name="connsiteY1" fmla="*/ 247487 h 4893733"/>
              <a:gd name="connsiteX2" fmla="*/ 3665415 w 3804697"/>
              <a:gd name="connsiteY2" fmla="*/ 1513579 h 4893733"/>
              <a:gd name="connsiteX3" fmla="*/ 3637377 w 3804697"/>
              <a:gd name="connsiteY3" fmla="*/ 3905259 h 4893733"/>
              <a:gd name="connsiteX4" fmla="*/ 2661496 w 3804697"/>
              <a:gd name="connsiteY4" fmla="*/ 4500975 h 4893733"/>
              <a:gd name="connsiteX5" fmla="*/ 0 w 3804697"/>
              <a:gd name="connsiteY5" fmla="*/ 4756964 h 4893733"/>
              <a:gd name="connsiteX0" fmla="*/ 1289538 w 3804697"/>
              <a:gd name="connsiteY0" fmla="*/ 28656 h 4893733"/>
              <a:gd name="connsiteX1" fmla="*/ 2852615 w 3804697"/>
              <a:gd name="connsiteY1" fmla="*/ 247487 h 4893733"/>
              <a:gd name="connsiteX2" fmla="*/ 3665415 w 3804697"/>
              <a:gd name="connsiteY2" fmla="*/ 1513579 h 4893733"/>
              <a:gd name="connsiteX3" fmla="*/ 3637377 w 3804697"/>
              <a:gd name="connsiteY3" fmla="*/ 3905259 h 4893733"/>
              <a:gd name="connsiteX4" fmla="*/ 2661496 w 3804697"/>
              <a:gd name="connsiteY4" fmla="*/ 4500975 h 4893733"/>
              <a:gd name="connsiteX5" fmla="*/ 0 w 3804697"/>
              <a:gd name="connsiteY5" fmla="*/ 4756964 h 4893733"/>
              <a:gd name="connsiteX0" fmla="*/ 1289538 w 3804697"/>
              <a:gd name="connsiteY0" fmla="*/ 28656 h 4893733"/>
              <a:gd name="connsiteX1" fmla="*/ 2852615 w 3804697"/>
              <a:gd name="connsiteY1" fmla="*/ 247487 h 4893733"/>
              <a:gd name="connsiteX2" fmla="*/ 3665415 w 3804697"/>
              <a:gd name="connsiteY2" fmla="*/ 1513579 h 4893733"/>
              <a:gd name="connsiteX3" fmla="*/ 3637377 w 3804697"/>
              <a:gd name="connsiteY3" fmla="*/ 3905259 h 4893733"/>
              <a:gd name="connsiteX4" fmla="*/ 2661496 w 3804697"/>
              <a:gd name="connsiteY4" fmla="*/ 4500975 h 4893733"/>
              <a:gd name="connsiteX5" fmla="*/ 0 w 3804697"/>
              <a:gd name="connsiteY5" fmla="*/ 4756964 h 4893733"/>
              <a:gd name="connsiteX0" fmla="*/ 1289538 w 3804697"/>
              <a:gd name="connsiteY0" fmla="*/ 28656 h 4893733"/>
              <a:gd name="connsiteX1" fmla="*/ 2852615 w 3804697"/>
              <a:gd name="connsiteY1" fmla="*/ 247487 h 4893733"/>
              <a:gd name="connsiteX2" fmla="*/ 3665415 w 3804697"/>
              <a:gd name="connsiteY2" fmla="*/ 1513579 h 4893733"/>
              <a:gd name="connsiteX3" fmla="*/ 3637377 w 3804697"/>
              <a:gd name="connsiteY3" fmla="*/ 3905259 h 4893733"/>
              <a:gd name="connsiteX4" fmla="*/ 2661496 w 3804697"/>
              <a:gd name="connsiteY4" fmla="*/ 4500975 h 4893733"/>
              <a:gd name="connsiteX5" fmla="*/ 0 w 3804697"/>
              <a:gd name="connsiteY5" fmla="*/ 4756964 h 4893733"/>
              <a:gd name="connsiteX0" fmla="*/ 1289538 w 3804697"/>
              <a:gd name="connsiteY0" fmla="*/ 28656 h 4893733"/>
              <a:gd name="connsiteX1" fmla="*/ 2852615 w 3804697"/>
              <a:gd name="connsiteY1" fmla="*/ 247487 h 4893733"/>
              <a:gd name="connsiteX2" fmla="*/ 3665415 w 3804697"/>
              <a:gd name="connsiteY2" fmla="*/ 1513579 h 4893733"/>
              <a:gd name="connsiteX3" fmla="*/ 3637377 w 3804697"/>
              <a:gd name="connsiteY3" fmla="*/ 3905259 h 4893733"/>
              <a:gd name="connsiteX4" fmla="*/ 2661496 w 3804697"/>
              <a:gd name="connsiteY4" fmla="*/ 4500975 h 4893733"/>
              <a:gd name="connsiteX5" fmla="*/ 0 w 3804697"/>
              <a:gd name="connsiteY5" fmla="*/ 4756964 h 4893733"/>
              <a:gd name="connsiteX0" fmla="*/ 1289538 w 3804697"/>
              <a:gd name="connsiteY0" fmla="*/ 28656 h 4893733"/>
              <a:gd name="connsiteX1" fmla="*/ 2852615 w 3804697"/>
              <a:gd name="connsiteY1" fmla="*/ 247487 h 4893733"/>
              <a:gd name="connsiteX2" fmla="*/ 3665415 w 3804697"/>
              <a:gd name="connsiteY2" fmla="*/ 1513579 h 4893733"/>
              <a:gd name="connsiteX3" fmla="*/ 3637377 w 3804697"/>
              <a:gd name="connsiteY3" fmla="*/ 3905259 h 4893733"/>
              <a:gd name="connsiteX4" fmla="*/ 2661496 w 3804697"/>
              <a:gd name="connsiteY4" fmla="*/ 4500975 h 4893733"/>
              <a:gd name="connsiteX5" fmla="*/ 0 w 3804697"/>
              <a:gd name="connsiteY5" fmla="*/ 4756964 h 4893733"/>
              <a:gd name="connsiteX0" fmla="*/ 1289538 w 3804697"/>
              <a:gd name="connsiteY0" fmla="*/ 28656 h 4893733"/>
              <a:gd name="connsiteX1" fmla="*/ 2852615 w 3804697"/>
              <a:gd name="connsiteY1" fmla="*/ 247487 h 4893733"/>
              <a:gd name="connsiteX2" fmla="*/ 3665415 w 3804697"/>
              <a:gd name="connsiteY2" fmla="*/ 1513579 h 4893733"/>
              <a:gd name="connsiteX3" fmla="*/ 3637377 w 3804697"/>
              <a:gd name="connsiteY3" fmla="*/ 3905259 h 4893733"/>
              <a:gd name="connsiteX4" fmla="*/ 2661496 w 3804697"/>
              <a:gd name="connsiteY4" fmla="*/ 4500975 h 4893733"/>
              <a:gd name="connsiteX5" fmla="*/ 0 w 3804697"/>
              <a:gd name="connsiteY5" fmla="*/ 4756964 h 4893733"/>
              <a:gd name="connsiteX0" fmla="*/ 1289538 w 3804697"/>
              <a:gd name="connsiteY0" fmla="*/ 28656 h 4893733"/>
              <a:gd name="connsiteX1" fmla="*/ 2852615 w 3804697"/>
              <a:gd name="connsiteY1" fmla="*/ 247487 h 4893733"/>
              <a:gd name="connsiteX2" fmla="*/ 3665415 w 3804697"/>
              <a:gd name="connsiteY2" fmla="*/ 1513579 h 4893733"/>
              <a:gd name="connsiteX3" fmla="*/ 3637377 w 3804697"/>
              <a:gd name="connsiteY3" fmla="*/ 3905259 h 4893733"/>
              <a:gd name="connsiteX4" fmla="*/ 2661496 w 3804697"/>
              <a:gd name="connsiteY4" fmla="*/ 4500975 h 4893733"/>
              <a:gd name="connsiteX5" fmla="*/ 0 w 3804697"/>
              <a:gd name="connsiteY5" fmla="*/ 4756964 h 4893733"/>
              <a:gd name="connsiteX0" fmla="*/ 1289538 w 3882342"/>
              <a:gd name="connsiteY0" fmla="*/ 28656 h 4893733"/>
              <a:gd name="connsiteX1" fmla="*/ 2852615 w 3882342"/>
              <a:gd name="connsiteY1" fmla="*/ 247487 h 4893733"/>
              <a:gd name="connsiteX2" fmla="*/ 3665415 w 3882342"/>
              <a:gd name="connsiteY2" fmla="*/ 1513579 h 4893733"/>
              <a:gd name="connsiteX3" fmla="*/ 3637377 w 3882342"/>
              <a:gd name="connsiteY3" fmla="*/ 3905259 h 4893733"/>
              <a:gd name="connsiteX4" fmla="*/ 2661496 w 3882342"/>
              <a:gd name="connsiteY4" fmla="*/ 4500975 h 4893733"/>
              <a:gd name="connsiteX5" fmla="*/ 0 w 3882342"/>
              <a:gd name="connsiteY5" fmla="*/ 4756964 h 4893733"/>
              <a:gd name="connsiteX0" fmla="*/ 1289538 w 3882342"/>
              <a:gd name="connsiteY0" fmla="*/ 28656 h 4893733"/>
              <a:gd name="connsiteX1" fmla="*/ 2852615 w 3882342"/>
              <a:gd name="connsiteY1" fmla="*/ 247487 h 4893733"/>
              <a:gd name="connsiteX2" fmla="*/ 3665415 w 3882342"/>
              <a:gd name="connsiteY2" fmla="*/ 1513579 h 4893733"/>
              <a:gd name="connsiteX3" fmla="*/ 3637377 w 3882342"/>
              <a:gd name="connsiteY3" fmla="*/ 3905259 h 4893733"/>
              <a:gd name="connsiteX4" fmla="*/ 2661496 w 3882342"/>
              <a:gd name="connsiteY4" fmla="*/ 4500975 h 4893733"/>
              <a:gd name="connsiteX5" fmla="*/ 0 w 3882342"/>
              <a:gd name="connsiteY5" fmla="*/ 4756964 h 489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342" h="4893733">
                <a:moveTo>
                  <a:pt x="1289538" y="28656"/>
                </a:moveTo>
                <a:cubicBezTo>
                  <a:pt x="1873087" y="14328"/>
                  <a:pt x="2456636" y="0"/>
                  <a:pt x="2852615" y="247487"/>
                </a:cubicBezTo>
                <a:cubicBezTo>
                  <a:pt x="3248594" y="494974"/>
                  <a:pt x="3534621" y="903950"/>
                  <a:pt x="3665415" y="1513579"/>
                </a:cubicBezTo>
                <a:cubicBezTo>
                  <a:pt x="3796209" y="2123208"/>
                  <a:pt x="3882342" y="2786746"/>
                  <a:pt x="3637377" y="3905259"/>
                </a:cubicBezTo>
                <a:cubicBezTo>
                  <a:pt x="3437914" y="4352307"/>
                  <a:pt x="2856178" y="4456328"/>
                  <a:pt x="2661496" y="4500975"/>
                </a:cubicBezTo>
                <a:cubicBezTo>
                  <a:pt x="2055267" y="4642926"/>
                  <a:pt x="1044656" y="4893733"/>
                  <a:pt x="0" y="4756964"/>
                </a:cubicBezTo>
              </a:path>
            </a:pathLst>
          </a:custGeom>
          <a:ln w="7620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85720" y="642939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UMA CIDADE ALEGRE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572000" y="648866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UMA CIDADE TRISTE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0" y="142873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SAUDÁVEL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428860" y="24288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FELIZ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715272" y="29289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DOENTE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REALIDADE URBANA MUNDIAL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1357322"/>
          </a:xfrm>
        </p:spPr>
        <p:txBody>
          <a:bodyPr>
            <a:noAutofit/>
          </a:bodyPr>
          <a:lstStyle/>
          <a:p>
            <a:pPr marL="85725" lvl="8" indent="0">
              <a:buNone/>
            </a:pPr>
            <a:r>
              <a:rPr lang="pt-BR" sz="2800" dirty="0" smtClean="0">
                <a:latin typeface="Arial Black" pitchFamily="34" charset="0"/>
              </a:rPr>
              <a:t>Um milhão de pessoas a mais por semana. É esse o ritmo do crescimento das cidades do mundo.</a:t>
            </a:r>
          </a:p>
          <a:p>
            <a:pPr marL="85725" lvl="8" indent="0">
              <a:buNone/>
            </a:pPr>
            <a:endParaRPr lang="pt-BR" sz="2800" dirty="0" smtClean="0">
              <a:latin typeface="Arial Black" pitchFamily="34" charset="0"/>
            </a:endParaRPr>
          </a:p>
          <a:p>
            <a:pPr marL="85725" lvl="8" indent="0">
              <a:buNone/>
            </a:pPr>
            <a:endParaRPr lang="pt-BR" sz="2800" dirty="0" smtClean="0">
              <a:latin typeface="Arial Black" pitchFamily="34" charset="0"/>
            </a:endParaRPr>
          </a:p>
          <a:p>
            <a:pPr marL="85725" lvl="8" indent="0">
              <a:buNone/>
            </a:pPr>
            <a:endParaRPr lang="pt-BR" sz="2800" dirty="0" smtClean="0">
              <a:latin typeface="Arial Black" pitchFamily="34" charset="0"/>
            </a:endParaRPr>
          </a:p>
          <a:p>
            <a:pPr marL="85725" lvl="8" indent="0">
              <a:buNone/>
            </a:pPr>
            <a:endParaRPr lang="pt-BR" sz="2800" dirty="0" smtClean="0">
              <a:latin typeface="Arial Black" pitchFamily="34" charset="0"/>
            </a:endParaRPr>
          </a:p>
          <a:p>
            <a:pPr marL="85725" lvl="8" indent="0">
              <a:buNone/>
            </a:pPr>
            <a:endParaRPr lang="pt-BR" sz="2800" dirty="0" smtClean="0">
              <a:latin typeface="Arial Black" pitchFamily="34" charset="0"/>
            </a:endParaRPr>
          </a:p>
        </p:txBody>
      </p:sp>
      <p:sp>
        <p:nvSpPr>
          <p:cNvPr id="12290" name="AutoShape 2" descr="http://images.uncyc.org/commons/9/97/Favel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2" name="AutoShape 4" descr="http://images.uncyc.org/commons/9/97/Favel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296" name="Picture 8" descr="http://biogilde.files.wordpress.com/2009/04/smile-and-the-world-smiles-with-you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544" y="2844225"/>
            <a:ext cx="1333509" cy="1000132"/>
          </a:xfrm>
          <a:prstGeom prst="rect">
            <a:avLst/>
          </a:prstGeom>
          <a:noFill/>
        </p:spPr>
      </p:pic>
      <p:sp>
        <p:nvSpPr>
          <p:cNvPr id="8" name="Multiplicar 7"/>
          <p:cNvSpPr/>
          <p:nvPr/>
        </p:nvSpPr>
        <p:spPr>
          <a:xfrm>
            <a:off x="2055866" y="2772787"/>
            <a:ext cx="857256" cy="107157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984560" y="3058539"/>
            <a:ext cx="201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 Black" pitchFamily="34" charset="0"/>
              </a:rPr>
              <a:t>1000 =&gt;</a:t>
            </a:r>
            <a:endParaRPr lang="pt-BR" sz="3200" dirty="0">
              <a:latin typeface="Arial Black" pitchFamily="34" charset="0"/>
            </a:endParaRPr>
          </a:p>
        </p:txBody>
      </p:sp>
      <p:pic>
        <p:nvPicPr>
          <p:cNvPr id="12298" name="Picture 10" descr="http://www.spencertunick.com/spencer_b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4823" y="2415596"/>
            <a:ext cx="3879525" cy="2156411"/>
          </a:xfrm>
          <a:prstGeom prst="rect">
            <a:avLst/>
          </a:prstGeom>
          <a:noFill/>
        </p:spPr>
      </p:pic>
      <p:sp>
        <p:nvSpPr>
          <p:cNvPr id="11" name="Multiplicar 10"/>
          <p:cNvSpPr/>
          <p:nvPr/>
        </p:nvSpPr>
        <p:spPr>
          <a:xfrm>
            <a:off x="7000892" y="5214950"/>
            <a:ext cx="857256" cy="107157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000628" y="5500702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 Black" pitchFamily="34" charset="0"/>
              </a:rPr>
              <a:t>&lt;= 1000</a:t>
            </a:r>
            <a:endParaRPr lang="pt-BR" sz="3200" dirty="0">
              <a:latin typeface="Arial Black" pitchFamily="34" charset="0"/>
            </a:endParaRPr>
          </a:p>
        </p:txBody>
      </p:sp>
      <p:pic>
        <p:nvPicPr>
          <p:cNvPr id="12300" name="Picture 12" descr="http://3.bp.blogspot.com/_9-VwBAhe2fA/SxOkEkdzhFI/AAAAAAAABaw/RVquL7ywF2g/s1600/S60026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964785"/>
            <a:ext cx="3744902" cy="2808677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928662" y="628652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12,5 Maracanãs cheios</a:t>
            </a:r>
            <a:endParaRPr lang="pt-B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hotos4travel.com/wallpaper_stock_images/high_resolution/ManhattanSkyline.jpg"/>
          <p:cNvPicPr>
            <a:picLocks noChangeAspect="1" noChangeArrowheads="1"/>
          </p:cNvPicPr>
          <p:nvPr/>
        </p:nvPicPr>
        <p:blipFill>
          <a:blip r:embed="rId3" cstate="print"/>
          <a:srcRect t="6234"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REALIDADE URBANA MUNDIAL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071942"/>
            <a:ext cx="8229600" cy="2185990"/>
          </a:xfrm>
          <a:solidFill>
            <a:srgbClr val="E9E7ED">
              <a:alpha val="69020"/>
            </a:srgbClr>
          </a:solidFill>
        </p:spPr>
        <p:txBody>
          <a:bodyPr>
            <a:noAutofit/>
          </a:bodyPr>
          <a:lstStyle/>
          <a:p>
            <a:pPr marL="85725" lvl="8" indent="0" algn="ctr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Em 1950, havia 86 cidades com mais de 1 milhão de habitantes; atualmente há 400. Naquele ano, Nova York era uma megacidade solitária no planeta; hoje há 25, dois terços delas concentrados nos países em desenvolvimento.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285720" y="1214422"/>
            <a:ext cx="3602026" cy="2701520"/>
            <a:chOff x="285720" y="1214422"/>
            <a:chExt cx="3602026" cy="2701520"/>
          </a:xfrm>
        </p:grpSpPr>
        <p:pic>
          <p:nvPicPr>
            <p:cNvPr id="8194" name="Picture 2" descr="http://farm2.static.flickr.com/1379/1305567435_3d4c026ace_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1214422"/>
              <a:ext cx="3602026" cy="2701520"/>
            </a:xfrm>
            <a:prstGeom prst="rect">
              <a:avLst/>
            </a:prstGeom>
            <a:noFill/>
          </p:spPr>
        </p:pic>
        <p:sp>
          <p:nvSpPr>
            <p:cNvPr id="11" name="CaixaDeTexto 10"/>
            <p:cNvSpPr txBox="1"/>
            <p:nvPr/>
          </p:nvSpPr>
          <p:spPr>
            <a:xfrm>
              <a:off x="428596" y="1357298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6">
                      <a:lumMod val="50000"/>
                    </a:schemeClr>
                  </a:solidFill>
                </a:rPr>
                <a:t>Tóquio</a:t>
              </a:r>
              <a:endParaRPr lang="pt-BR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REALIDADE URBANA MUNDIAL</a:t>
            </a:r>
            <a:endParaRPr lang="en-US" dirty="0"/>
          </a:p>
        </p:txBody>
      </p:sp>
      <p:sp>
        <p:nvSpPr>
          <p:cNvPr id="5" name="Retângulo 4"/>
          <p:cNvSpPr/>
          <p:nvPr/>
        </p:nvSpPr>
        <p:spPr>
          <a:xfrm>
            <a:off x="500034" y="3643314"/>
            <a:ext cx="8429684" cy="3108543"/>
          </a:xfrm>
          <a:prstGeom prst="rect">
            <a:avLst/>
          </a:prstGeom>
          <a:solidFill>
            <a:srgbClr val="E9E7ED">
              <a:alpha val="67059"/>
            </a:srgbClr>
          </a:solidFill>
        </p:spPr>
        <p:txBody>
          <a:bodyPr wrap="square">
            <a:spAutoFit/>
          </a:bodyPr>
          <a:lstStyle/>
          <a:p>
            <a:pPr marL="85725" lvl="8" indent="0" algn="ctr">
              <a:buNone/>
            </a:pPr>
            <a:r>
              <a:rPr lang="pt-BR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Foram necessários 100 mil anos para que, em 2008, a população urbana - cerca de 3,4 bilhões - superasse a do campo. Mas em 2025 o porcentual da população urbana já será de 61 %, segundo projeções da Organização das Nações Unidas (ONU).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198" name="AutoShape 6" descr="http://www.economiabr.defesabr.com/Fotos/Xanga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00" name="AutoShape 8" descr="http://www.economiabr.defesabr.com/Fotos/Xanga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3500430" y="1285860"/>
            <a:ext cx="2928958" cy="2232438"/>
            <a:chOff x="3500430" y="1285860"/>
            <a:chExt cx="2928958" cy="2232438"/>
          </a:xfrm>
        </p:grpSpPr>
        <p:pic>
          <p:nvPicPr>
            <p:cNvPr id="8196" name="Picture 4" descr="http://visoesdofuturo.files.wordpress.com/2009/10/mumbai-slum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68" y="1375158"/>
              <a:ext cx="2857520" cy="2143140"/>
            </a:xfrm>
            <a:prstGeom prst="rect">
              <a:avLst/>
            </a:prstGeom>
            <a:noFill/>
          </p:spPr>
        </p:pic>
        <p:sp>
          <p:nvSpPr>
            <p:cNvPr id="12" name="CaixaDeTexto 11"/>
            <p:cNvSpPr txBox="1"/>
            <p:nvPr/>
          </p:nvSpPr>
          <p:spPr>
            <a:xfrm>
              <a:off x="3500430" y="1285860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6">
                      <a:lumMod val="50000"/>
                    </a:schemeClr>
                  </a:solidFill>
                </a:rPr>
                <a:t>Mumbai</a:t>
              </a:r>
              <a:endParaRPr lang="pt-BR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072198" y="1285860"/>
            <a:ext cx="2857520" cy="2143140"/>
            <a:chOff x="6072198" y="1285860"/>
            <a:chExt cx="2857520" cy="2143140"/>
          </a:xfrm>
        </p:grpSpPr>
        <p:pic>
          <p:nvPicPr>
            <p:cNvPr id="8202" name="Picture 10" descr="http://jlmdias.blog.uol.com.br/images/CIMG0023_re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72198" y="1285860"/>
              <a:ext cx="2857520" cy="2143140"/>
            </a:xfrm>
            <a:prstGeom prst="rect">
              <a:avLst/>
            </a:prstGeom>
            <a:noFill/>
          </p:spPr>
        </p:pic>
        <p:sp>
          <p:nvSpPr>
            <p:cNvPr id="13" name="CaixaDeTexto 12"/>
            <p:cNvSpPr txBox="1"/>
            <p:nvPr/>
          </p:nvSpPr>
          <p:spPr>
            <a:xfrm>
              <a:off x="6143636" y="1357298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accent6">
                      <a:lumMod val="50000"/>
                    </a:schemeClr>
                  </a:solidFill>
                </a:rPr>
                <a:t>Xangai</a:t>
              </a:r>
              <a:endParaRPr lang="pt-BR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A CIDADE VIVE...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3286148"/>
          </a:xfrm>
        </p:spPr>
        <p:txBody>
          <a:bodyPr/>
          <a:lstStyle/>
          <a:p>
            <a:pPr marL="85725" indent="0" algn="ctr">
              <a:buNone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A cidade é um fato histórico, geográfico e, acima de tudo, </a:t>
            </a:r>
            <a:r>
              <a:rPr lang="pt-PT" i="1" dirty="0" smtClean="0">
                <a:latin typeface="Arial" pitchFamily="34" charset="0"/>
                <a:cs typeface="Arial" pitchFamily="34" charset="0"/>
              </a:rPr>
              <a:t>social.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Como fato social a cidade surgiu muito recentemente na História, coincidindo seu aparecimento com o fim da pré-história. A História da Civilização começa com o alvorecer da cidade (do latim civitate), há cerca de 6.000 anos apenas.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darwinismo.files.wordpress.com/2008/03/racist_evolutionary_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4908"/>
            <a:ext cx="2997003" cy="2071678"/>
          </a:xfrm>
          <a:prstGeom prst="rect">
            <a:avLst/>
          </a:prstGeom>
          <a:noFill/>
        </p:spPr>
      </p:pic>
      <p:pic>
        <p:nvPicPr>
          <p:cNvPr id="5126" name="Picture 6" descr="http://nossomocambique.blogs.sapo.pt/arquivo/SONGO%20-%20vista%20da%20vila_re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703770"/>
            <a:ext cx="2678039" cy="2011378"/>
          </a:xfrm>
          <a:prstGeom prst="rect">
            <a:avLst/>
          </a:prstGeom>
          <a:noFill/>
        </p:spPr>
      </p:pic>
      <p:pic>
        <p:nvPicPr>
          <p:cNvPr id="5128" name="Picture 8" descr="http://paradadegonta.blogs.sapo.pt/arquivo/choupana.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643446"/>
            <a:ext cx="1500180" cy="2000240"/>
          </a:xfrm>
          <a:prstGeom prst="rect">
            <a:avLst/>
          </a:prstGeom>
          <a:noFill/>
        </p:spPr>
      </p:pic>
      <p:pic>
        <p:nvPicPr>
          <p:cNvPr id="5130" name="Picture 10" descr="http://www.brogui.com/imagens/dubai_01_598x533.jpg"/>
          <p:cNvPicPr>
            <a:picLocks noChangeAspect="1" noChangeArrowheads="1"/>
          </p:cNvPicPr>
          <p:nvPr/>
        </p:nvPicPr>
        <p:blipFill>
          <a:blip r:embed="rId6" cstate="print"/>
          <a:srcRect l="18837" r="20466" b="11628"/>
          <a:stretch>
            <a:fillRect/>
          </a:stretch>
        </p:blipFill>
        <p:spPr bwMode="auto">
          <a:xfrm>
            <a:off x="7000892" y="4071966"/>
            <a:ext cx="2071670" cy="2714620"/>
          </a:xfrm>
          <a:prstGeom prst="rect">
            <a:avLst/>
          </a:prstGeom>
          <a:noFill/>
        </p:spPr>
      </p:pic>
      <p:sp>
        <p:nvSpPr>
          <p:cNvPr id="12" name="Forma livre 11"/>
          <p:cNvSpPr/>
          <p:nvPr/>
        </p:nvSpPr>
        <p:spPr>
          <a:xfrm>
            <a:off x="96982" y="4100945"/>
            <a:ext cx="8936182" cy="2507673"/>
          </a:xfrm>
          <a:custGeom>
            <a:avLst/>
            <a:gdLst>
              <a:gd name="connsiteX0" fmla="*/ 0 w 8984673"/>
              <a:gd name="connsiteY0" fmla="*/ 2507673 h 2507673"/>
              <a:gd name="connsiteX1" fmla="*/ 3491345 w 8984673"/>
              <a:gd name="connsiteY1" fmla="*/ 2507673 h 2507673"/>
              <a:gd name="connsiteX2" fmla="*/ 5902036 w 8984673"/>
              <a:gd name="connsiteY2" fmla="*/ 2396837 h 2507673"/>
              <a:gd name="connsiteX3" fmla="*/ 8478982 w 8984673"/>
              <a:gd name="connsiteY3" fmla="*/ 2105891 h 2507673"/>
              <a:gd name="connsiteX4" fmla="*/ 8936182 w 8984673"/>
              <a:gd name="connsiteY4" fmla="*/ 0 h 2507673"/>
              <a:gd name="connsiteX0" fmla="*/ 0 w 8960427"/>
              <a:gd name="connsiteY0" fmla="*/ 2507673 h 2513610"/>
              <a:gd name="connsiteX1" fmla="*/ 3491345 w 8960427"/>
              <a:gd name="connsiteY1" fmla="*/ 2507673 h 2513610"/>
              <a:gd name="connsiteX2" fmla="*/ 5902036 w 8960427"/>
              <a:gd name="connsiteY2" fmla="*/ 2396837 h 2513610"/>
              <a:gd name="connsiteX3" fmla="*/ 8046918 w 8960427"/>
              <a:gd name="connsiteY3" fmla="*/ 2114137 h 2513610"/>
              <a:gd name="connsiteX4" fmla="*/ 8936182 w 8960427"/>
              <a:gd name="connsiteY4" fmla="*/ 0 h 2513610"/>
              <a:gd name="connsiteX0" fmla="*/ 0 w 8960427"/>
              <a:gd name="connsiteY0" fmla="*/ 2507673 h 2526025"/>
              <a:gd name="connsiteX1" fmla="*/ 3491345 w 8960427"/>
              <a:gd name="connsiteY1" fmla="*/ 2507673 h 2526025"/>
              <a:gd name="connsiteX2" fmla="*/ 6403844 w 8960427"/>
              <a:gd name="connsiteY2" fmla="*/ 2471326 h 2526025"/>
              <a:gd name="connsiteX3" fmla="*/ 8046918 w 8960427"/>
              <a:gd name="connsiteY3" fmla="*/ 2114137 h 2526025"/>
              <a:gd name="connsiteX4" fmla="*/ 8936182 w 8960427"/>
              <a:gd name="connsiteY4" fmla="*/ 0 h 2526025"/>
              <a:gd name="connsiteX0" fmla="*/ 0 w 8960427"/>
              <a:gd name="connsiteY0" fmla="*/ 2507673 h 2526024"/>
              <a:gd name="connsiteX1" fmla="*/ 3491345 w 8960427"/>
              <a:gd name="connsiteY1" fmla="*/ 2507673 h 2526024"/>
              <a:gd name="connsiteX2" fmla="*/ 6403844 w 8960427"/>
              <a:gd name="connsiteY2" fmla="*/ 2471326 h 2526024"/>
              <a:gd name="connsiteX3" fmla="*/ 8404108 w 8960427"/>
              <a:gd name="connsiteY3" fmla="*/ 2114136 h 2526024"/>
              <a:gd name="connsiteX4" fmla="*/ 8936182 w 8960427"/>
              <a:gd name="connsiteY4" fmla="*/ 0 h 2526024"/>
              <a:gd name="connsiteX0" fmla="*/ 0 w 8960427"/>
              <a:gd name="connsiteY0" fmla="*/ 2507673 h 2526024"/>
              <a:gd name="connsiteX1" fmla="*/ 3491345 w 8960427"/>
              <a:gd name="connsiteY1" fmla="*/ 2507673 h 2526024"/>
              <a:gd name="connsiteX2" fmla="*/ 6403844 w 8960427"/>
              <a:gd name="connsiteY2" fmla="*/ 2471326 h 2526024"/>
              <a:gd name="connsiteX3" fmla="*/ 8404108 w 8960427"/>
              <a:gd name="connsiteY3" fmla="*/ 2114136 h 2526024"/>
              <a:gd name="connsiteX4" fmla="*/ 8936182 w 8960427"/>
              <a:gd name="connsiteY4" fmla="*/ 0 h 2526024"/>
              <a:gd name="connsiteX0" fmla="*/ 0 w 8960427"/>
              <a:gd name="connsiteY0" fmla="*/ 2507673 h 2526024"/>
              <a:gd name="connsiteX1" fmla="*/ 3491345 w 8960427"/>
              <a:gd name="connsiteY1" fmla="*/ 2507673 h 2526024"/>
              <a:gd name="connsiteX2" fmla="*/ 6403844 w 8960427"/>
              <a:gd name="connsiteY2" fmla="*/ 2471326 h 2526024"/>
              <a:gd name="connsiteX3" fmla="*/ 8404108 w 8960427"/>
              <a:gd name="connsiteY3" fmla="*/ 2114136 h 2526024"/>
              <a:gd name="connsiteX4" fmla="*/ 8936182 w 8960427"/>
              <a:gd name="connsiteY4" fmla="*/ 0 h 2526024"/>
              <a:gd name="connsiteX0" fmla="*/ 0 w 8960427"/>
              <a:gd name="connsiteY0" fmla="*/ 2507673 h 2507673"/>
              <a:gd name="connsiteX1" fmla="*/ 3491345 w 8960427"/>
              <a:gd name="connsiteY1" fmla="*/ 2507673 h 2507673"/>
              <a:gd name="connsiteX2" fmla="*/ 6403844 w 8960427"/>
              <a:gd name="connsiteY2" fmla="*/ 2471326 h 2507673"/>
              <a:gd name="connsiteX3" fmla="*/ 8404108 w 8960427"/>
              <a:gd name="connsiteY3" fmla="*/ 2114136 h 2507673"/>
              <a:gd name="connsiteX4" fmla="*/ 8936182 w 8960427"/>
              <a:gd name="connsiteY4" fmla="*/ 0 h 2507673"/>
              <a:gd name="connsiteX0" fmla="*/ 0 w 8960427"/>
              <a:gd name="connsiteY0" fmla="*/ 2507673 h 2525113"/>
              <a:gd name="connsiteX1" fmla="*/ 3491345 w 8960427"/>
              <a:gd name="connsiteY1" fmla="*/ 2507673 h 2525113"/>
              <a:gd name="connsiteX2" fmla="*/ 6403844 w 8960427"/>
              <a:gd name="connsiteY2" fmla="*/ 2471326 h 2525113"/>
              <a:gd name="connsiteX3" fmla="*/ 8404108 w 8960427"/>
              <a:gd name="connsiteY3" fmla="*/ 2114136 h 2525113"/>
              <a:gd name="connsiteX4" fmla="*/ 8936182 w 8960427"/>
              <a:gd name="connsiteY4" fmla="*/ 0 h 2525113"/>
              <a:gd name="connsiteX0" fmla="*/ 0 w 8960427"/>
              <a:gd name="connsiteY0" fmla="*/ 2507673 h 2525113"/>
              <a:gd name="connsiteX1" fmla="*/ 3491345 w 8960427"/>
              <a:gd name="connsiteY1" fmla="*/ 2507673 h 2525113"/>
              <a:gd name="connsiteX2" fmla="*/ 6403844 w 8960427"/>
              <a:gd name="connsiteY2" fmla="*/ 2471326 h 2525113"/>
              <a:gd name="connsiteX3" fmla="*/ 8404108 w 8960427"/>
              <a:gd name="connsiteY3" fmla="*/ 2114136 h 2525113"/>
              <a:gd name="connsiteX4" fmla="*/ 8936182 w 8960427"/>
              <a:gd name="connsiteY4" fmla="*/ 0 h 2525113"/>
              <a:gd name="connsiteX0" fmla="*/ 0 w 8936182"/>
              <a:gd name="connsiteY0" fmla="*/ 2507673 h 2525113"/>
              <a:gd name="connsiteX1" fmla="*/ 3491345 w 8936182"/>
              <a:gd name="connsiteY1" fmla="*/ 2507673 h 2525113"/>
              <a:gd name="connsiteX2" fmla="*/ 6403844 w 8936182"/>
              <a:gd name="connsiteY2" fmla="*/ 2471326 h 2525113"/>
              <a:gd name="connsiteX3" fmla="*/ 8404108 w 8936182"/>
              <a:gd name="connsiteY3" fmla="*/ 2114136 h 2525113"/>
              <a:gd name="connsiteX4" fmla="*/ 8936182 w 8936182"/>
              <a:gd name="connsiteY4" fmla="*/ 0 h 2525113"/>
              <a:gd name="connsiteX0" fmla="*/ 0 w 8936182"/>
              <a:gd name="connsiteY0" fmla="*/ 2507673 h 2525114"/>
              <a:gd name="connsiteX1" fmla="*/ 3491345 w 8936182"/>
              <a:gd name="connsiteY1" fmla="*/ 2507673 h 2525114"/>
              <a:gd name="connsiteX2" fmla="*/ 6403844 w 8936182"/>
              <a:gd name="connsiteY2" fmla="*/ 2471326 h 2525114"/>
              <a:gd name="connsiteX3" fmla="*/ 8261232 w 8936182"/>
              <a:gd name="connsiteY3" fmla="*/ 2114137 h 2525114"/>
              <a:gd name="connsiteX4" fmla="*/ 8936182 w 8936182"/>
              <a:gd name="connsiteY4" fmla="*/ 0 h 2525114"/>
              <a:gd name="connsiteX0" fmla="*/ 0 w 8936182"/>
              <a:gd name="connsiteY0" fmla="*/ 2507673 h 2507673"/>
              <a:gd name="connsiteX1" fmla="*/ 3491345 w 8936182"/>
              <a:gd name="connsiteY1" fmla="*/ 2507673 h 2507673"/>
              <a:gd name="connsiteX2" fmla="*/ 6403844 w 8936182"/>
              <a:gd name="connsiteY2" fmla="*/ 2471326 h 2507673"/>
              <a:gd name="connsiteX3" fmla="*/ 8261232 w 8936182"/>
              <a:gd name="connsiteY3" fmla="*/ 2114137 h 2507673"/>
              <a:gd name="connsiteX4" fmla="*/ 8936182 w 8936182"/>
              <a:gd name="connsiteY4" fmla="*/ 0 h 2507673"/>
              <a:gd name="connsiteX0" fmla="*/ 0 w 8936182"/>
              <a:gd name="connsiteY0" fmla="*/ 2507673 h 2507673"/>
              <a:gd name="connsiteX1" fmla="*/ 3491345 w 8936182"/>
              <a:gd name="connsiteY1" fmla="*/ 2507673 h 2507673"/>
              <a:gd name="connsiteX2" fmla="*/ 6403844 w 8936182"/>
              <a:gd name="connsiteY2" fmla="*/ 2471326 h 2507673"/>
              <a:gd name="connsiteX3" fmla="*/ 8261232 w 8936182"/>
              <a:gd name="connsiteY3" fmla="*/ 2114137 h 2507673"/>
              <a:gd name="connsiteX4" fmla="*/ 8936182 w 8936182"/>
              <a:gd name="connsiteY4" fmla="*/ 0 h 250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6182" h="2507673">
                <a:moveTo>
                  <a:pt x="0" y="2507673"/>
                </a:moveTo>
                <a:lnTo>
                  <a:pt x="3491345" y="2507673"/>
                </a:lnTo>
                <a:lnTo>
                  <a:pt x="6403844" y="2471326"/>
                </a:lnTo>
                <a:cubicBezTo>
                  <a:pt x="7163106" y="2405737"/>
                  <a:pt x="7914001" y="2503877"/>
                  <a:pt x="8261232" y="2114137"/>
                </a:cubicBezTo>
                <a:cubicBezTo>
                  <a:pt x="8574066" y="1510386"/>
                  <a:pt x="8821882" y="826355"/>
                  <a:pt x="8936182" y="0"/>
                </a:cubicBezTo>
              </a:path>
            </a:pathLst>
          </a:cu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http://canaldecursos.terra.com.br/intercambioglobal/images/imagemsite/londr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696" y="5041170"/>
            <a:ext cx="7715304" cy="1816830"/>
          </a:xfrm>
          <a:prstGeom prst="rect">
            <a:avLst/>
          </a:prstGeom>
          <a:noFill/>
        </p:spPr>
      </p:pic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357188" y="214290"/>
            <a:ext cx="8229600" cy="785812"/>
          </a:xfrm>
        </p:spPr>
        <p:txBody>
          <a:bodyPr>
            <a:noAutofit/>
          </a:bodyPr>
          <a:lstStyle/>
          <a:p>
            <a:r>
              <a:rPr lang="pt-BR" sz="3200" dirty="0" smtClean="0"/>
              <a:t>A CIDADE É ESPELHO DA SOCIEDADE</a:t>
            </a:r>
          </a:p>
        </p:txBody>
      </p:sp>
      <p:pic>
        <p:nvPicPr>
          <p:cNvPr id="9219" name="Picture 2" descr="http://www.geocities.com/semo49/anti8.jpg"/>
          <p:cNvPicPr>
            <a:picLocks noChangeAspect="1" noChangeArrowheads="1"/>
          </p:cNvPicPr>
          <p:nvPr/>
        </p:nvPicPr>
        <p:blipFill>
          <a:blip r:embed="rId3" cstate="print"/>
          <a:srcRect t="3510"/>
          <a:stretch>
            <a:fillRect/>
          </a:stretch>
        </p:blipFill>
        <p:spPr bwMode="auto">
          <a:xfrm>
            <a:off x="0" y="3286124"/>
            <a:ext cx="364331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marius70.no.sapo.pt/maqueteRo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643050"/>
            <a:ext cx="4029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idademedi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928670"/>
            <a:ext cx="4095750" cy="2800351"/>
          </a:xfrm>
          <a:prstGeom prst="rect">
            <a:avLst/>
          </a:prstGeom>
          <a:noFill/>
        </p:spPr>
      </p:pic>
      <p:pic>
        <p:nvPicPr>
          <p:cNvPr id="9224" name="Picture 8" descr="http://www.espacoacademico.com.br/050/50jsf.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4950" y="2643182"/>
            <a:ext cx="3829050" cy="2333626"/>
          </a:xfrm>
          <a:prstGeom prst="rect">
            <a:avLst/>
          </a:prstGeom>
          <a:noFill/>
        </p:spPr>
      </p:pic>
      <p:cxnSp>
        <p:nvCxnSpPr>
          <p:cNvPr id="14" name="Conector de seta reta 13"/>
          <p:cNvCxnSpPr>
            <a:stCxn id="8" idx="7"/>
            <a:endCxn id="9" idx="3"/>
          </p:cNvCxnSpPr>
          <p:nvPr/>
        </p:nvCxnSpPr>
        <p:spPr>
          <a:xfrm rot="5400000" flipH="1" flipV="1">
            <a:off x="1159478" y="3466426"/>
            <a:ext cx="1625740" cy="187489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9" idx="7"/>
            <a:endCxn id="10" idx="3"/>
          </p:cNvCxnSpPr>
          <p:nvPr/>
        </p:nvCxnSpPr>
        <p:spPr>
          <a:xfrm rot="5400000" flipH="1" flipV="1">
            <a:off x="3376683" y="1662179"/>
            <a:ext cx="1461940" cy="189056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10" idx="5"/>
            <a:endCxn id="11" idx="1"/>
          </p:cNvCxnSpPr>
          <p:nvPr/>
        </p:nvCxnSpPr>
        <p:spPr>
          <a:xfrm rot="16200000" flipH="1">
            <a:off x="4626848" y="2555154"/>
            <a:ext cx="2247758" cy="89043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11" idx="5"/>
            <a:endCxn id="12" idx="1"/>
          </p:cNvCxnSpPr>
          <p:nvPr/>
        </p:nvCxnSpPr>
        <p:spPr>
          <a:xfrm rot="16200000" flipH="1">
            <a:off x="6984302" y="3841038"/>
            <a:ext cx="890436" cy="196200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25"/>
          <p:cNvGrpSpPr/>
          <p:nvPr/>
        </p:nvGrpSpPr>
        <p:grpSpPr>
          <a:xfrm>
            <a:off x="642910" y="5143512"/>
            <a:ext cx="2571768" cy="500066"/>
            <a:chOff x="642910" y="5143512"/>
            <a:chExt cx="2000264" cy="500066"/>
          </a:xfrm>
        </p:grpSpPr>
        <p:sp>
          <p:nvSpPr>
            <p:cNvPr id="8" name="Elipse 7"/>
            <p:cNvSpPr/>
            <p:nvPr/>
          </p:nvSpPr>
          <p:spPr>
            <a:xfrm>
              <a:off x="642910" y="5143512"/>
              <a:ext cx="357190" cy="500066"/>
            </a:xfrm>
            <a:prstGeom prst="ellipse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142976" y="5214950"/>
              <a:ext cx="1500198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NEOLÍTICO</a:t>
              </a:r>
              <a:endParaRPr lang="pt-B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3" name="Grupo 26"/>
          <p:cNvGrpSpPr/>
          <p:nvPr/>
        </p:nvGrpSpPr>
        <p:grpSpPr>
          <a:xfrm>
            <a:off x="2857488" y="3286124"/>
            <a:ext cx="2428892" cy="797960"/>
            <a:chOff x="2857488" y="3357562"/>
            <a:chExt cx="2428892" cy="797960"/>
          </a:xfrm>
        </p:grpSpPr>
        <p:sp>
          <p:nvSpPr>
            <p:cNvPr id="9" name="Elipse 8"/>
            <p:cNvSpPr/>
            <p:nvPr/>
          </p:nvSpPr>
          <p:spPr>
            <a:xfrm>
              <a:off x="2857488" y="3357562"/>
              <a:ext cx="357190" cy="357190"/>
            </a:xfrm>
            <a:prstGeom prst="ellipse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2928926" y="3786190"/>
              <a:ext cx="2357454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GRECO/ROMANA</a:t>
              </a:r>
              <a:endParaRPr lang="pt-B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4" name="Grupo 27"/>
          <p:cNvGrpSpPr/>
          <p:nvPr/>
        </p:nvGrpSpPr>
        <p:grpSpPr>
          <a:xfrm>
            <a:off x="5000628" y="1285860"/>
            <a:ext cx="1928826" cy="642942"/>
            <a:chOff x="5000628" y="1285860"/>
            <a:chExt cx="1928826" cy="642942"/>
          </a:xfrm>
        </p:grpSpPr>
        <p:sp>
          <p:nvSpPr>
            <p:cNvPr id="10" name="Elipse 9"/>
            <p:cNvSpPr/>
            <p:nvPr/>
          </p:nvSpPr>
          <p:spPr>
            <a:xfrm>
              <a:off x="5000628" y="1571612"/>
              <a:ext cx="357190" cy="357190"/>
            </a:xfrm>
            <a:prstGeom prst="ellipse">
              <a:avLst/>
            </a:prstGeom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429256" y="1285860"/>
              <a:ext cx="1500198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MEDIEVAL</a:t>
              </a:r>
              <a:endParaRPr lang="pt-B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5" name="Grupo 28"/>
          <p:cNvGrpSpPr/>
          <p:nvPr/>
        </p:nvGrpSpPr>
        <p:grpSpPr>
          <a:xfrm>
            <a:off x="6143636" y="3500438"/>
            <a:ext cx="2428892" cy="928694"/>
            <a:chOff x="6143636" y="3500438"/>
            <a:chExt cx="2428892" cy="928694"/>
          </a:xfrm>
        </p:grpSpPr>
        <p:sp>
          <p:nvSpPr>
            <p:cNvPr id="11" name="Elipse 10"/>
            <p:cNvSpPr/>
            <p:nvPr/>
          </p:nvSpPr>
          <p:spPr>
            <a:xfrm>
              <a:off x="6143636" y="4071942"/>
              <a:ext cx="357190" cy="357190"/>
            </a:xfrm>
            <a:prstGeom prst="ellipse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6572264" y="3500438"/>
              <a:ext cx="2000264" cy="92333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REVOLUÇÃO INDUSTRIAL INGLESA</a:t>
              </a:r>
              <a:endParaRPr lang="pt-B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</p:txBody>
        </p:sp>
      </p:grpSp>
      <p:grpSp>
        <p:nvGrpSpPr>
          <p:cNvPr id="6" name="Grupo 29"/>
          <p:cNvGrpSpPr/>
          <p:nvPr/>
        </p:nvGrpSpPr>
        <p:grpSpPr>
          <a:xfrm>
            <a:off x="5357818" y="5214950"/>
            <a:ext cx="3357586" cy="369332"/>
            <a:chOff x="5357818" y="5214950"/>
            <a:chExt cx="3357586" cy="369332"/>
          </a:xfrm>
        </p:grpSpPr>
        <p:sp>
          <p:nvSpPr>
            <p:cNvPr id="12" name="Elipse 11"/>
            <p:cNvSpPr/>
            <p:nvPr/>
          </p:nvSpPr>
          <p:spPr>
            <a:xfrm>
              <a:off x="8358214" y="5214950"/>
              <a:ext cx="357190" cy="357190"/>
            </a:xfrm>
            <a:prstGeom prst="ellipse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357818" y="5214950"/>
              <a:ext cx="2643206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itchFamily="34" charset="0"/>
                </a:rPr>
                <a:t>CONTEMPORÂNEA</a:t>
              </a:r>
              <a:endParaRPr lang="pt-B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arm3.static.flickr.com/2072/2004686340_b0fd9429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4762500" cy="362902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776304"/>
          </a:xfrm>
        </p:spPr>
        <p:txBody>
          <a:bodyPr/>
          <a:lstStyle/>
          <a:p>
            <a:r>
              <a:rPr lang="pt-BR" dirty="0" smtClean="0"/>
              <a:t>A CIDADE COMO UM SISTEMA</a:t>
            </a:r>
            <a:endParaRPr lang="pt-BR" dirty="0"/>
          </a:p>
        </p:txBody>
      </p:sp>
      <p:pic>
        <p:nvPicPr>
          <p:cNvPr id="33796" name="Picture 4" descr="http://urbanidades.arq.br/imagens/2008/Oplanejamentoracionalabrangentesistmico_146DD/mac_loughlin_system_0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6128" y="1142984"/>
            <a:ext cx="5957872" cy="3081337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4786314" y="4643446"/>
            <a:ext cx="4143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Arial Black" pitchFamily="34" charset="0"/>
              </a:rPr>
              <a:t>A cidade É vista como um sistema composto por sub-sistemas e, por sua vez, parte de um sistema mais amplo.</a:t>
            </a:r>
          </a:p>
          <a:p>
            <a:pPr algn="ctr"/>
            <a:endParaRPr lang="pt-BR" sz="1000" dirty="0" smtClean="0">
              <a:latin typeface="Arial Black" pitchFamily="34" charset="0"/>
            </a:endParaRPr>
          </a:p>
          <a:p>
            <a:pPr algn="ctr"/>
            <a:r>
              <a:rPr lang="pt-BR" sz="1000" dirty="0" smtClean="0">
                <a:latin typeface="Arial Black" pitchFamily="34" charset="0"/>
              </a:rPr>
              <a:t>Fonte: </a:t>
            </a:r>
            <a:r>
              <a:rPr lang="pt-BR" sz="1000" dirty="0" err="1" smtClean="0">
                <a:latin typeface="Arial Black" pitchFamily="34" charset="0"/>
              </a:rPr>
              <a:t>McLoughlin</a:t>
            </a:r>
            <a:r>
              <a:rPr lang="pt-BR" sz="1000" dirty="0" smtClean="0">
                <a:latin typeface="Arial Black" pitchFamily="34" charset="0"/>
              </a:rPr>
              <a:t> (1969, p. 76)</a:t>
            </a:r>
            <a:endParaRPr lang="pt-BR" sz="1000" dirty="0"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934670"/>
            <a:ext cx="328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Cidade como sistema</a:t>
            </a:r>
          </a:p>
          <a:p>
            <a:pPr algn="ctr"/>
            <a:r>
              <a:rPr lang="pt-B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Patrick </a:t>
            </a:r>
            <a:r>
              <a:rPr lang="pt-BR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Geddes</a:t>
            </a:r>
            <a:r>
              <a:rPr lang="pt-B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(1854–1932) </a:t>
            </a:r>
            <a:r>
              <a:rPr lang="pt-B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pt-B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776304"/>
          </a:xfrm>
        </p:spPr>
        <p:txBody>
          <a:bodyPr/>
          <a:lstStyle/>
          <a:p>
            <a:r>
              <a:rPr lang="pt-BR" dirty="0" smtClean="0"/>
              <a:t>A CIDADE COMO UM SISTEMA</a:t>
            </a:r>
            <a:endParaRPr lang="pt-BR" dirty="0"/>
          </a:p>
        </p:txBody>
      </p:sp>
      <p:pic>
        <p:nvPicPr>
          <p:cNvPr id="1026" name="Picture 2" descr="http://gabrielarighetto.files.wordpress.com/2008/01/sao_paulo_cid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0"/>
            <a:ext cx="5456114" cy="342317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9" name="Elipse 8"/>
          <p:cNvSpPr/>
          <p:nvPr/>
        </p:nvSpPr>
        <p:spPr>
          <a:xfrm>
            <a:off x="2857488" y="1428736"/>
            <a:ext cx="3714776" cy="4643470"/>
          </a:xfrm>
          <a:prstGeom prst="ellipse">
            <a:avLst/>
          </a:prstGeom>
          <a:solidFill>
            <a:srgbClr val="CEB966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0" y="121442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Como qualquer sistema, há entrada de componentes de processamento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12" name="Seta dobrada para cima 11"/>
          <p:cNvSpPr/>
          <p:nvPr/>
        </p:nvSpPr>
        <p:spPr>
          <a:xfrm rot="5400000">
            <a:off x="1250133" y="2678901"/>
            <a:ext cx="1214446" cy="114300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143240" y="3429000"/>
            <a:ext cx="3216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rgbClr val="FFFF00"/>
                </a:solidFill>
                <a:latin typeface="Arial Black" pitchFamily="34" charset="0"/>
              </a:rPr>
              <a:t>processamento</a:t>
            </a: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4" name="Seta dobrada para cima 13"/>
          <p:cNvSpPr/>
          <p:nvPr/>
        </p:nvSpPr>
        <p:spPr>
          <a:xfrm rot="10800000" flipH="1">
            <a:off x="6929454" y="3500438"/>
            <a:ext cx="1357322" cy="107157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6572232" y="5000636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Saída de componentes resultantes do processamento:</a:t>
            </a:r>
          </a:p>
          <a:p>
            <a:pPr algn="ctr"/>
            <a:r>
              <a:rPr lang="pt-BR" i="1" dirty="0" smtClean="0">
                <a:latin typeface="Arial Black" pitchFamily="34" charset="0"/>
              </a:rPr>
              <a:t>efluentes</a:t>
            </a:r>
            <a:endParaRPr lang="pt-BR" i="1" dirty="0">
              <a:latin typeface="Arial Black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5657671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O processamento gera externalidades que influem na dinâmica:</a:t>
            </a:r>
          </a:p>
          <a:p>
            <a:pPr algn="ctr"/>
            <a:r>
              <a:rPr lang="pt-BR" dirty="0" smtClean="0">
                <a:latin typeface="Arial Black" pitchFamily="34" charset="0"/>
              </a:rPr>
              <a:t>Qualidade de vida</a:t>
            </a:r>
            <a:endParaRPr lang="pt-BR" dirty="0">
              <a:latin typeface="Arial Black" pitchFamily="34" charset="0"/>
            </a:endParaRPr>
          </a:p>
        </p:txBody>
      </p:sp>
      <p:cxnSp>
        <p:nvCxnSpPr>
          <p:cNvPr id="18" name="Forma 17"/>
          <p:cNvCxnSpPr>
            <a:stCxn id="13" idx="2"/>
            <a:endCxn id="16" idx="3"/>
          </p:cNvCxnSpPr>
          <p:nvPr/>
        </p:nvCxnSpPr>
        <p:spPr>
          <a:xfrm rot="5400000">
            <a:off x="2794675" y="4300818"/>
            <a:ext cx="2305616" cy="1608421"/>
          </a:xfrm>
          <a:prstGeom prst="bentConnector2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5786446" y="1000108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Black" pitchFamily="34" charset="0"/>
              </a:rPr>
              <a:t>Se os subsistemas falham, todo o processo colapsa</a:t>
            </a:r>
            <a:endParaRPr lang="pt-BR" dirty="0">
              <a:latin typeface="Arial Black" pitchFamily="34" charset="0"/>
            </a:endParaRPr>
          </a:p>
        </p:txBody>
      </p:sp>
      <p:cxnSp>
        <p:nvCxnSpPr>
          <p:cNvPr id="22" name="Conector angulado 21"/>
          <p:cNvCxnSpPr>
            <a:stCxn id="13" idx="0"/>
            <a:endCxn id="20" idx="2"/>
          </p:cNvCxnSpPr>
          <p:nvPr/>
        </p:nvCxnSpPr>
        <p:spPr>
          <a:xfrm rot="5400000" flipH="1" flipV="1">
            <a:off x="5302106" y="1373025"/>
            <a:ext cx="1505562" cy="260638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776304"/>
          </a:xfrm>
        </p:spPr>
        <p:txBody>
          <a:bodyPr/>
          <a:lstStyle/>
          <a:p>
            <a:r>
              <a:rPr lang="pt-BR" dirty="0" smtClean="0"/>
              <a:t>A CIDADE COMO UM SISTEMA</a:t>
            </a:r>
            <a:endParaRPr lang="pt-BR" dirty="0"/>
          </a:p>
        </p:txBody>
      </p:sp>
      <p:pic>
        <p:nvPicPr>
          <p:cNvPr id="31750" name="Picture 6" descr="http://oglobo.globo.com/blogs/arquivos_upload/2009/10/329_1026-rio-fav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928802"/>
            <a:ext cx="4137418" cy="330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http://static.panoramio.com/photos/original/7308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39"/>
            <a:ext cx="4214842" cy="316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Elipse 18"/>
          <p:cNvSpPr/>
          <p:nvPr/>
        </p:nvSpPr>
        <p:spPr>
          <a:xfrm>
            <a:off x="2357422" y="1571612"/>
            <a:ext cx="2928958" cy="4357718"/>
          </a:xfrm>
          <a:prstGeom prst="ellipse">
            <a:avLst/>
          </a:prstGeom>
          <a:solidFill>
            <a:srgbClr val="CEB966">
              <a:alpha val="1882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4000496" y="1571612"/>
            <a:ext cx="2928958" cy="4357718"/>
          </a:xfrm>
          <a:prstGeom prst="ellipse">
            <a:avLst/>
          </a:prstGeom>
          <a:solidFill>
            <a:srgbClr val="CEB966">
              <a:alpha val="1882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285720" y="521495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CIDADE TÉCNICA </a:t>
            </a:r>
          </a:p>
          <a:p>
            <a:pPr algn="r"/>
            <a:r>
              <a:rPr lang="pt-BR" dirty="0" smtClean="0"/>
              <a:t>Fornece o suporte para os processos vitais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429256" y="5214950"/>
            <a:ext cx="2928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DINÂMICA DA CIDADE</a:t>
            </a:r>
          </a:p>
          <a:p>
            <a:r>
              <a:rPr lang="pt-BR" dirty="0" smtClean="0"/>
              <a:t>Resultado dos processos vitais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929322" y="64886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VIVER A CIDADE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928662" y="648866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QUALIDADE DE VIDA</a:t>
            </a:r>
            <a:endParaRPr lang="pt-BR" dirty="0"/>
          </a:p>
        </p:txBody>
      </p:sp>
      <p:sp>
        <p:nvSpPr>
          <p:cNvPr id="27" name="Seta para baixo 26"/>
          <p:cNvSpPr/>
          <p:nvPr/>
        </p:nvSpPr>
        <p:spPr>
          <a:xfrm>
            <a:off x="2071670" y="6143644"/>
            <a:ext cx="571504" cy="285752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baixo 27"/>
          <p:cNvSpPr/>
          <p:nvPr/>
        </p:nvSpPr>
        <p:spPr>
          <a:xfrm>
            <a:off x="6858016" y="6072206"/>
            <a:ext cx="500066" cy="285752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3500430" y="3500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  <a:latin typeface="Arial Black" pitchFamily="34" charset="0"/>
              </a:rPr>
              <a:t>GESTÃO</a:t>
            </a:r>
            <a:endParaRPr lang="pt-BR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424</Words>
  <Application>Microsoft Office PowerPoint</Application>
  <PresentationFormat>Apresentação na tela (4:3)</PresentationFormat>
  <Paragraphs>87</Paragraphs>
  <Slides>14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Ápice</vt:lpstr>
      <vt:lpstr>Cidade Saudável, Sociedade Feliz</vt:lpstr>
      <vt:lpstr>A REALIDADE URBANA MUNDIAL</vt:lpstr>
      <vt:lpstr>A REALIDADE URBANA MUNDIAL</vt:lpstr>
      <vt:lpstr>A REALIDADE URBANA MUNDIAL</vt:lpstr>
      <vt:lpstr>A CIDADE VIVE...</vt:lpstr>
      <vt:lpstr>A CIDADE É ESPELHO DA SOCIEDADE</vt:lpstr>
      <vt:lpstr>A CIDADE COMO UM SISTEMA</vt:lpstr>
      <vt:lpstr>A CIDADE COMO UM SISTEMA</vt:lpstr>
      <vt:lpstr>A CIDADE COMO UM SISTEMA</vt:lpstr>
      <vt:lpstr>AS ESCOLHAS DA CIDADE</vt:lpstr>
      <vt:lpstr>AS ESCOLHAS DA CIDADE</vt:lpstr>
      <vt:lpstr>AS ESCOLHAS DA CIDADE</vt:lpstr>
      <vt:lpstr>AS ESCOLHAS DA CIDADE</vt:lpstr>
      <vt:lpstr>O que queremos.....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2010-04-06T13:32:22Z</dcterms:created>
  <dcterms:modified xsi:type="dcterms:W3CDTF">2010-04-07T14:47:14Z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TC102513351046</vt:lpwstr>
  </property>
</Properties>
</file>